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61" r:id="rId5"/>
    <p:sldId id="263" r:id="rId6"/>
    <p:sldId id="264" r:id="rId7"/>
    <p:sldId id="262" r:id="rId8"/>
    <p:sldId id="265" r:id="rId9"/>
    <p:sldId id="260" r:id="rId10"/>
  </p:sldIdLst>
  <p:sldSz cx="9144000" cy="5143500" type="screen16x9"/>
  <p:notesSz cx="7315200" cy="96012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6BB"/>
    <a:srgbClr val="232323"/>
    <a:srgbClr val="006086"/>
    <a:srgbClr val="0547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50" d="100"/>
          <a:sy n="150" d="100"/>
        </p:scale>
        <p:origin x="51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CEDAA9AD-9112-4299-A0CE-79D1EDFA7D8E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D557E96-8585-4AFF-92FE-F7B1517AE06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1353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936B69-591A-4380-BFEE-DA7A4C3A4844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E5F5FAF-198A-4F4B-808B-25E803E40DE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97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object 2"/>
          <p:cNvGrpSpPr/>
          <p:nvPr userDrawn="1"/>
        </p:nvGrpSpPr>
        <p:grpSpPr>
          <a:xfrm>
            <a:off x="-1" y="2"/>
            <a:ext cx="9144000" cy="5143500"/>
            <a:chOff x="0" y="254"/>
            <a:chExt cx="10058400" cy="7772400"/>
          </a:xfrm>
        </p:grpSpPr>
        <p:sp>
          <p:nvSpPr>
            <p:cNvPr id="13" name="object 3"/>
            <p:cNvSpPr/>
            <p:nvPr/>
          </p:nvSpPr>
          <p:spPr>
            <a:xfrm>
              <a:off x="0" y="254"/>
              <a:ext cx="10058400" cy="7772400"/>
            </a:xfrm>
            <a:custGeom>
              <a:avLst/>
              <a:gdLst/>
              <a:ahLst/>
              <a:cxnLst/>
              <a:rect l="l" t="t" r="r" b="b"/>
              <a:pathLst>
                <a:path w="10058400" h="7772400">
                  <a:moveTo>
                    <a:pt x="4060482" y="3886200"/>
                  </a:moveTo>
                  <a:lnTo>
                    <a:pt x="0" y="0"/>
                  </a:lnTo>
                  <a:lnTo>
                    <a:pt x="0" y="7772387"/>
                  </a:lnTo>
                  <a:lnTo>
                    <a:pt x="4060482" y="3886200"/>
                  </a:lnTo>
                  <a:close/>
                </a:path>
                <a:path w="10058400" h="7772400">
                  <a:moveTo>
                    <a:pt x="10058400" y="2514600"/>
                  </a:moveTo>
                  <a:lnTo>
                    <a:pt x="2984423" y="2514600"/>
                  </a:lnTo>
                  <a:lnTo>
                    <a:pt x="4417530" y="3886200"/>
                  </a:lnTo>
                  <a:lnTo>
                    <a:pt x="2984423" y="5257800"/>
                  </a:lnTo>
                  <a:lnTo>
                    <a:pt x="10058400" y="5257800"/>
                  </a:lnTo>
                  <a:lnTo>
                    <a:pt x="10058400" y="251460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" y="3886454"/>
              <a:ext cx="4060480" cy="388594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7251" y="1726066"/>
            <a:ext cx="5116749" cy="1691368"/>
          </a:xfrm>
        </p:spPr>
        <p:txBody>
          <a:bodyPr anchor="ctr">
            <a:noAutofit/>
          </a:bodyPr>
          <a:lstStyle>
            <a:lvl1pPr algn="just">
              <a:defRPr sz="4000" b="1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79" y="490068"/>
            <a:ext cx="2500859" cy="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1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45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3063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78859" y="1213864"/>
            <a:ext cx="5633348" cy="671484"/>
          </a:xfrm>
        </p:spPr>
        <p:txBody>
          <a:bodyPr/>
          <a:lstStyle>
            <a:lvl1pPr>
              <a:defRPr>
                <a:latin typeface="Helvetica Neue LT GEO 45 Light" panose="020B0403020202020204" pitchFamily="34" charset="0"/>
              </a:defRPr>
            </a:lvl1pPr>
            <a:lvl2pPr>
              <a:defRPr>
                <a:latin typeface="Helvetica Neue LT GEO 45 Light" panose="020B0403020202020204" pitchFamily="34" charset="0"/>
              </a:defRPr>
            </a:lvl2pPr>
            <a:lvl3pPr>
              <a:defRPr>
                <a:latin typeface="Helvetica Neue LT GEO 45 Light" panose="020B0403020202020204" pitchFamily="34" charset="0"/>
              </a:defRPr>
            </a:lvl3pPr>
            <a:lvl4pPr>
              <a:defRPr>
                <a:latin typeface="Helvetica Neue LT GEO 45 Light" panose="020B0403020202020204" pitchFamily="34" charset="0"/>
              </a:defRPr>
            </a:lvl4pPr>
            <a:lvl5pPr>
              <a:defRPr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grpSp>
        <p:nvGrpSpPr>
          <p:cNvPr id="7" name="object 2"/>
          <p:cNvGrpSpPr/>
          <p:nvPr userDrawn="1"/>
        </p:nvGrpSpPr>
        <p:grpSpPr>
          <a:xfrm>
            <a:off x="8483597" y="4631684"/>
            <a:ext cx="660400" cy="511816"/>
            <a:chOff x="9333086" y="7165505"/>
            <a:chExt cx="726440" cy="607060"/>
          </a:xfrm>
        </p:grpSpPr>
        <p:sp>
          <p:nvSpPr>
            <p:cNvPr id="8" name="object 3"/>
            <p:cNvSpPr/>
            <p:nvPr/>
          </p:nvSpPr>
          <p:spPr>
            <a:xfrm>
              <a:off x="9483089" y="7167626"/>
              <a:ext cx="576580" cy="605155"/>
            </a:xfrm>
            <a:custGeom>
              <a:avLst/>
              <a:gdLst/>
              <a:ahLst/>
              <a:cxnLst/>
              <a:rect l="l" t="t" r="r" b="b"/>
              <a:pathLst>
                <a:path w="576579" h="605154">
                  <a:moveTo>
                    <a:pt x="576262" y="0"/>
                  </a:moveTo>
                  <a:lnTo>
                    <a:pt x="0" y="0"/>
                  </a:lnTo>
                  <a:lnTo>
                    <a:pt x="474408" y="302399"/>
                  </a:lnTo>
                  <a:lnTo>
                    <a:pt x="254" y="604647"/>
                  </a:lnTo>
                  <a:lnTo>
                    <a:pt x="576262" y="604647"/>
                  </a:lnTo>
                  <a:lnTo>
                    <a:pt x="576262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/>
            <p:cNvSpPr/>
            <p:nvPr/>
          </p:nvSpPr>
          <p:spPr>
            <a:xfrm>
              <a:off x="9333086" y="7165505"/>
              <a:ext cx="468630" cy="607060"/>
            </a:xfrm>
            <a:custGeom>
              <a:avLst/>
              <a:gdLst/>
              <a:ahLst/>
              <a:cxnLst/>
              <a:rect l="l" t="t" r="r" b="b"/>
              <a:pathLst>
                <a:path w="468629" h="607059">
                  <a:moveTo>
                    <a:pt x="0" y="0"/>
                  </a:moveTo>
                  <a:lnTo>
                    <a:pt x="0" y="606894"/>
                  </a:lnTo>
                  <a:lnTo>
                    <a:pt x="241" y="606894"/>
                  </a:lnTo>
                  <a:lnTo>
                    <a:pt x="468477" y="3035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8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0" name="object 5"/>
          <p:cNvGrpSpPr/>
          <p:nvPr userDrawn="1"/>
        </p:nvGrpSpPr>
        <p:grpSpPr>
          <a:xfrm>
            <a:off x="0" y="0"/>
            <a:ext cx="9143997" cy="890860"/>
            <a:chOff x="194" y="23879"/>
            <a:chExt cx="10058397" cy="1056640"/>
          </a:xfrm>
        </p:grpSpPr>
        <p:sp>
          <p:nvSpPr>
            <p:cNvPr id="11" name="object 6"/>
            <p:cNvSpPr/>
            <p:nvPr/>
          </p:nvSpPr>
          <p:spPr>
            <a:xfrm>
              <a:off x="271971" y="23879"/>
              <a:ext cx="9786620" cy="1056640"/>
            </a:xfrm>
            <a:custGeom>
              <a:avLst/>
              <a:gdLst/>
              <a:ahLst/>
              <a:cxnLst/>
              <a:rect l="l" t="t" r="r" b="b"/>
              <a:pathLst>
                <a:path w="9786620" h="1056640">
                  <a:moveTo>
                    <a:pt x="9786620" y="0"/>
                  </a:moveTo>
                  <a:lnTo>
                    <a:pt x="0" y="0"/>
                  </a:lnTo>
                  <a:lnTo>
                    <a:pt x="817118" y="528256"/>
                  </a:lnTo>
                  <a:lnTo>
                    <a:pt x="0" y="1056525"/>
                  </a:lnTo>
                  <a:lnTo>
                    <a:pt x="9786620" y="1056525"/>
                  </a:lnTo>
                  <a:lnTo>
                    <a:pt x="9786620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7"/>
            <p:cNvSpPr/>
            <p:nvPr/>
          </p:nvSpPr>
          <p:spPr>
            <a:xfrm>
              <a:off x="194" y="23879"/>
              <a:ext cx="815340" cy="1056640"/>
            </a:xfrm>
            <a:custGeom>
              <a:avLst/>
              <a:gdLst/>
              <a:ahLst/>
              <a:cxnLst/>
              <a:rect l="l" t="t" r="r" b="b"/>
              <a:pathLst>
                <a:path w="815340" h="1056640">
                  <a:moveTo>
                    <a:pt x="0" y="0"/>
                  </a:moveTo>
                  <a:lnTo>
                    <a:pt x="0" y="1056525"/>
                  </a:lnTo>
                  <a:lnTo>
                    <a:pt x="815340" y="528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8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9679" y="4756027"/>
            <a:ext cx="484202" cy="263129"/>
          </a:xfrm>
        </p:spPr>
        <p:txBody>
          <a:bodyPr/>
          <a:lstStyle>
            <a:lvl1pPr>
              <a:defRPr sz="900" b="1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fld id="{4F9D4F26-E718-4107-A920-52409635E976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30" y="4465525"/>
            <a:ext cx="1620117" cy="340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8288" y="-20003"/>
            <a:ext cx="8155711" cy="99417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82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0" y="974781"/>
            <a:ext cx="9144103" cy="3207546"/>
            <a:chOff x="0" y="1512120"/>
            <a:chExt cx="10061053" cy="4748534"/>
          </a:xfrm>
        </p:grpSpPr>
        <p:sp>
          <p:nvSpPr>
            <p:cNvPr id="8" name="object 3"/>
            <p:cNvSpPr/>
            <p:nvPr/>
          </p:nvSpPr>
          <p:spPr>
            <a:xfrm>
              <a:off x="0" y="2514600"/>
              <a:ext cx="10049510" cy="2743200"/>
            </a:xfrm>
            <a:custGeom>
              <a:avLst/>
              <a:gdLst/>
              <a:ahLst/>
              <a:cxnLst/>
              <a:rect l="l" t="t" r="r" b="b"/>
              <a:pathLst>
                <a:path w="10049510" h="2743200">
                  <a:moveTo>
                    <a:pt x="10049509" y="0"/>
                  </a:moveTo>
                  <a:lnTo>
                    <a:pt x="0" y="0"/>
                  </a:lnTo>
                  <a:lnTo>
                    <a:pt x="0" y="2743200"/>
                  </a:lnTo>
                  <a:lnTo>
                    <a:pt x="10049509" y="2743200"/>
                  </a:lnTo>
                  <a:lnTo>
                    <a:pt x="10049509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4"/>
            <p:cNvSpPr/>
            <p:nvPr/>
          </p:nvSpPr>
          <p:spPr>
            <a:xfrm>
              <a:off x="2537" y="1512120"/>
              <a:ext cx="2738755" cy="4748530"/>
            </a:xfrm>
            <a:custGeom>
              <a:avLst/>
              <a:gdLst/>
              <a:ahLst/>
              <a:cxnLst/>
              <a:rect l="l" t="t" r="r" b="b"/>
              <a:pathLst>
                <a:path w="2738755" h="4748530">
                  <a:moveTo>
                    <a:pt x="221335" y="0"/>
                  </a:moveTo>
                  <a:lnTo>
                    <a:pt x="0" y="0"/>
                  </a:lnTo>
                  <a:lnTo>
                    <a:pt x="0" y="4748161"/>
                  </a:lnTo>
                  <a:lnTo>
                    <a:pt x="221335" y="4748161"/>
                  </a:lnTo>
                  <a:lnTo>
                    <a:pt x="2738361" y="2374074"/>
                  </a:lnTo>
                  <a:lnTo>
                    <a:pt x="221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5"/>
            <p:cNvSpPr/>
            <p:nvPr/>
          </p:nvSpPr>
          <p:spPr>
            <a:xfrm>
              <a:off x="2540" y="1512124"/>
              <a:ext cx="2517140" cy="4748530"/>
            </a:xfrm>
            <a:custGeom>
              <a:avLst/>
              <a:gdLst/>
              <a:ahLst/>
              <a:cxnLst/>
              <a:rect l="l" t="t" r="r" b="b"/>
              <a:pathLst>
                <a:path w="2517140" h="4748530">
                  <a:moveTo>
                    <a:pt x="0" y="0"/>
                  </a:moveTo>
                  <a:lnTo>
                    <a:pt x="0" y="4748149"/>
                  </a:lnTo>
                  <a:lnTo>
                    <a:pt x="2517025" y="2374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1" y="3886199"/>
              <a:ext cx="2517025" cy="2374073"/>
            </a:xfrm>
            <a:prstGeom prst="rect">
              <a:avLst/>
            </a:prstGeom>
          </p:spPr>
        </p:pic>
        <p:sp>
          <p:nvSpPr>
            <p:cNvPr id="12" name="object 7"/>
            <p:cNvSpPr/>
            <p:nvPr/>
          </p:nvSpPr>
          <p:spPr>
            <a:xfrm>
              <a:off x="7322580" y="1512120"/>
              <a:ext cx="2736215" cy="4748530"/>
            </a:xfrm>
            <a:custGeom>
              <a:avLst/>
              <a:gdLst/>
              <a:ahLst/>
              <a:cxnLst/>
              <a:rect l="l" t="t" r="r" b="b"/>
              <a:pathLst>
                <a:path w="2736215" h="4748530">
                  <a:moveTo>
                    <a:pt x="2735821" y="0"/>
                  </a:moveTo>
                  <a:lnTo>
                    <a:pt x="2517025" y="0"/>
                  </a:lnTo>
                  <a:lnTo>
                    <a:pt x="0" y="2374074"/>
                  </a:lnTo>
                  <a:lnTo>
                    <a:pt x="2517025" y="4748161"/>
                  </a:lnTo>
                  <a:lnTo>
                    <a:pt x="2735821" y="4748161"/>
                  </a:lnTo>
                  <a:lnTo>
                    <a:pt x="27358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8"/>
            <p:cNvSpPr/>
            <p:nvPr/>
          </p:nvSpPr>
          <p:spPr>
            <a:xfrm>
              <a:off x="7543913" y="1512124"/>
              <a:ext cx="2517140" cy="4748530"/>
            </a:xfrm>
            <a:custGeom>
              <a:avLst/>
              <a:gdLst/>
              <a:ahLst/>
              <a:cxnLst/>
              <a:rect l="l" t="t" r="r" b="b"/>
              <a:pathLst>
                <a:path w="2517140" h="4748530">
                  <a:moveTo>
                    <a:pt x="2517025" y="0"/>
                  </a:moveTo>
                  <a:lnTo>
                    <a:pt x="0" y="2374074"/>
                  </a:lnTo>
                  <a:lnTo>
                    <a:pt x="2517025" y="4748149"/>
                  </a:lnTo>
                  <a:lnTo>
                    <a:pt x="2517025" y="0"/>
                  </a:lnTo>
                  <a:close/>
                </a:path>
              </a:pathLst>
            </a:custGeom>
            <a:solidFill>
              <a:srgbClr val="006086">
                <a:alpha val="55999"/>
              </a:srgbClr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43913" y="3886199"/>
              <a:ext cx="2514485" cy="237167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9278" y="1650064"/>
            <a:ext cx="4625445" cy="185485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3800" b="1" dirty="0">
                <a:solidFill>
                  <a:schemeClr val="bg1"/>
                </a:solidFill>
                <a:latin typeface="Helvetica Neue LT GEO 55 Roman" panose="020B0604020202020204" pitchFamily="34" charset="0"/>
              </a:defRPr>
            </a:lvl1pPr>
          </a:lstStyle>
          <a:p>
            <a:pPr lvl="0" algn="just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5510214"/>
            <a:ext cx="2057400" cy="273844"/>
          </a:xfrm>
        </p:spPr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24150" y="5510214"/>
            <a:ext cx="3086100" cy="273844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53150" y="5510214"/>
            <a:ext cx="2057400" cy="273844"/>
          </a:xfrm>
        </p:spPr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571" y="514350"/>
            <a:ext cx="2500861" cy="5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8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46" t="86710" r="30149" b="2057"/>
          <a:stretch/>
        </p:blipFill>
        <p:spPr>
          <a:xfrm>
            <a:off x="2505075" y="4371976"/>
            <a:ext cx="3895725" cy="77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7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778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662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91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77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62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1FE0-10C9-4866-ACF8-A7A7D0616199}" type="datetimeFigureOut">
              <a:rPr lang="es-MX" smtClean="0"/>
              <a:t>27/08/2025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4F26-E718-4107-A920-52409635E97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370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            </a:t>
            </a:r>
          </a:p>
        </p:txBody>
      </p:sp>
      <p:sp>
        <p:nvSpPr>
          <p:cNvPr id="2" name="Título 3">
            <a:extLst>
              <a:ext uri="{FF2B5EF4-FFF2-40B4-BE49-F238E27FC236}">
                <a16:creationId xmlns:a16="http://schemas.microsoft.com/office/drawing/2014/main" id="{709E8E59-652D-22B9-F07C-1E9A1B106347}"/>
              </a:ext>
            </a:extLst>
          </p:cNvPr>
          <p:cNvSpPr txBox="1">
            <a:spLocks/>
          </p:cNvSpPr>
          <p:nvPr/>
        </p:nvSpPr>
        <p:spPr>
          <a:xfrm>
            <a:off x="3960019" y="2139515"/>
            <a:ext cx="47129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just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Helvetica Neue LT GEO 55 Roman" panose="020B06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s-ES" dirty="0"/>
              <a:t>Elaboración de mesa de centro - decoración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4573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2</a:t>
            </a:fld>
            <a:endParaRPr lang="es-MX" dirty="0"/>
          </a:p>
        </p:txBody>
      </p:sp>
      <p:sp>
        <p:nvSpPr>
          <p:cNvPr id="40" name="Título 3"/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4722290-5D83-CD65-A8FE-0C25E1574BDA}"/>
              </a:ext>
            </a:extLst>
          </p:cNvPr>
          <p:cNvSpPr txBox="1"/>
          <p:nvPr/>
        </p:nvSpPr>
        <p:spPr>
          <a:xfrm>
            <a:off x="0" y="2980496"/>
            <a:ext cx="43187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Helvetica Neue LT GEO 55 Roman" panose="020B0604020202020204" pitchFamily="34" charset="0"/>
              </a:rPr>
              <a:t>Materiales Necesarios: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22 Tablas 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Martillo 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Sierra o serrucho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Clavos sin cabeza de 1 ½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3E146B-A53A-1582-192B-52DD00190ECF}"/>
              </a:ext>
            </a:extLst>
          </p:cNvPr>
          <p:cNvSpPr txBox="1"/>
          <p:nvPr/>
        </p:nvSpPr>
        <p:spPr>
          <a:xfrm>
            <a:off x="0" y="884830"/>
            <a:ext cx="914399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Helvetica Neue LT GEO 55 Roman" panose="020B0604020202020204" pitchFamily="34" charset="0"/>
              </a:rPr>
              <a:t>Objetivo: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Reutilizar los sobrantes de las tarimas utilizadas para crear una mesa funcional para comedor, negoció o oficina.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Y crear una mesa de centro.</a:t>
            </a:r>
          </a:p>
          <a:p>
            <a:endParaRPr lang="es-ES" sz="1400" dirty="0">
              <a:latin typeface="Helvetica Neue LT GEO 55 Roman" panose="020B0604020202020204" pitchFamily="34" charset="0"/>
            </a:endParaRPr>
          </a:p>
          <a:p>
            <a:r>
              <a:rPr lang="es-ES" sz="1400" dirty="0">
                <a:latin typeface="Helvetica Neue LT GEO 55 Roman" panose="020B0604020202020204" pitchFamily="34" charset="0"/>
              </a:rPr>
              <a:t>Beneficio: 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Bajo costo.</a:t>
            </a:r>
          </a:p>
          <a:p>
            <a:r>
              <a:rPr lang="es-ES" sz="1400" dirty="0">
                <a:latin typeface="Helvetica Neue LT GEO 55 Roman" panose="020B0604020202020204" pitchFamily="34" charset="0"/>
              </a:rPr>
              <a:t>Alargar el ciclo de vida de la tarima.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773397-9A8F-DCBA-E905-38878239D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777" y="1766546"/>
            <a:ext cx="3582902" cy="1932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60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9CAB09B1-05EA-400B-481C-1CB859C2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3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94568F-BDA1-BCA6-633F-6F403EF1CE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08502"/>
            <a:ext cx="3207462" cy="21159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6B43179-89B8-B0E9-D68D-D216791183DD}"/>
              </a:ext>
            </a:extLst>
          </p:cNvPr>
          <p:cNvSpPr txBox="1"/>
          <p:nvPr/>
        </p:nvSpPr>
        <p:spPr>
          <a:xfrm>
            <a:off x="0" y="939170"/>
            <a:ext cx="8648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400"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Vamos a cortar las tablas de 3 tarimas en las zonas donde no hay blocks 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6016278-64BA-6CBF-47A4-8D8D3D7D3D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69830" y="2239316"/>
            <a:ext cx="3204339" cy="211591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57C511-F0CB-0F7E-E7E5-8AACA7FB907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524" y="2904184"/>
            <a:ext cx="3397476" cy="22393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5C72355-EE34-7387-2FBA-802B517ABD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832" y="1346810"/>
            <a:ext cx="2574859" cy="1388919"/>
          </a:xfrm>
          <a:prstGeom prst="rect">
            <a:avLst/>
          </a:prstGeom>
        </p:spPr>
      </p:pic>
      <p:sp>
        <p:nvSpPr>
          <p:cNvPr id="10" name="Título 3">
            <a:extLst>
              <a:ext uri="{FF2B5EF4-FFF2-40B4-BE49-F238E27FC236}">
                <a16:creationId xmlns:a16="http://schemas.microsoft.com/office/drawing/2014/main" id="{B4DD79F4-BA21-6D17-9F3E-9125C9448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883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0D45436-38A1-43A9-298E-40B07FCE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06" y="1068965"/>
            <a:ext cx="2780273" cy="671484"/>
          </a:xfrm>
        </p:spPr>
        <p:txBody>
          <a:bodyPr/>
          <a:lstStyle/>
          <a:p>
            <a:pPr marL="0" indent="0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1.-Ensamblar dos de las tablas colocando 5 clavos distribuidos. Este paso repetirlo 4 veces. </a:t>
            </a:r>
            <a:endParaRPr lang="es-MX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EAA6AC8-3CA1-F4E7-8C14-85422BFAC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4</a:t>
            </a:fld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9B6CA2E-A7F6-0ABF-4AF1-D628C4176C4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900" y="1586602"/>
            <a:ext cx="1820028" cy="2845506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B1190E5B-69CE-B087-B38E-B76F699B2A66}"/>
              </a:ext>
            </a:extLst>
          </p:cNvPr>
          <p:cNvSpPr/>
          <p:nvPr/>
        </p:nvSpPr>
        <p:spPr>
          <a:xfrm>
            <a:off x="672026" y="1306242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  <a:endParaRPr lang="es-MX" dirty="0"/>
          </a:p>
        </p:txBody>
      </p:sp>
      <p:sp>
        <p:nvSpPr>
          <p:cNvPr id="9" name="Marcador de contenido 1">
            <a:extLst>
              <a:ext uri="{FF2B5EF4-FFF2-40B4-BE49-F238E27FC236}">
                <a16:creationId xmlns:a16="http://schemas.microsoft.com/office/drawing/2014/main" id="{42CA09BD-2786-73E1-12B2-649613B88F06}"/>
              </a:ext>
            </a:extLst>
          </p:cNvPr>
          <p:cNvSpPr txBox="1">
            <a:spLocks/>
          </p:cNvSpPr>
          <p:nvPr/>
        </p:nvSpPr>
        <p:spPr>
          <a:xfrm>
            <a:off x="5057674" y="2664449"/>
            <a:ext cx="4033271" cy="111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2.- hay que medir el triangulo que se forma en la unión de las 2 tablas ya que hay cortar unas piezas en ese tamaño las cuales servirán de soporte. Cortar una por cada ensamble de patas.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5A2D7391-74E9-D0CE-963E-45FF737B2114}"/>
              </a:ext>
            </a:extLst>
          </p:cNvPr>
          <p:cNvGrpSpPr/>
          <p:nvPr/>
        </p:nvGrpSpPr>
        <p:grpSpPr>
          <a:xfrm>
            <a:off x="2350110" y="2576292"/>
            <a:ext cx="2289243" cy="1938411"/>
            <a:chOff x="3692447" y="2719466"/>
            <a:chExt cx="2289243" cy="1938411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AC1BCCED-561C-7AA0-86E0-38FCB7074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92447" y="2719466"/>
              <a:ext cx="2289243" cy="1938411"/>
            </a:xfrm>
            <a:prstGeom prst="rect">
              <a:avLst/>
            </a:prstGeom>
          </p:spPr>
        </p:pic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8C137A7A-5B4D-B74D-7F07-7AB45687A8A5}"/>
                </a:ext>
              </a:extLst>
            </p:cNvPr>
            <p:cNvSpPr/>
            <p:nvPr/>
          </p:nvSpPr>
          <p:spPr>
            <a:xfrm>
              <a:off x="3692447" y="3009797"/>
              <a:ext cx="428017" cy="406877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/>
                <a:t>2</a:t>
              </a:r>
              <a:endParaRPr lang="es-MX" dirty="0"/>
            </a:p>
          </p:txBody>
        </p:sp>
        <p:sp>
          <p:nvSpPr>
            <p:cNvPr id="11" name="Marcador de contenido 1">
              <a:extLst>
                <a:ext uri="{FF2B5EF4-FFF2-40B4-BE49-F238E27FC236}">
                  <a16:creationId xmlns:a16="http://schemas.microsoft.com/office/drawing/2014/main" id="{41D97CD7-29E2-EFA4-35E2-47BD592985EA}"/>
                </a:ext>
              </a:extLst>
            </p:cNvPr>
            <p:cNvSpPr txBox="1">
              <a:spLocks/>
            </p:cNvSpPr>
            <p:nvPr/>
          </p:nvSpPr>
          <p:spPr>
            <a:xfrm>
              <a:off x="5298712" y="3506049"/>
              <a:ext cx="363870" cy="300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>
                  <a:solidFill>
                    <a:schemeClr val="bg1"/>
                  </a:solidFill>
                </a:rPr>
                <a:t>a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3" name="Marcador de contenido 1">
              <a:extLst>
                <a:ext uri="{FF2B5EF4-FFF2-40B4-BE49-F238E27FC236}">
                  <a16:creationId xmlns:a16="http://schemas.microsoft.com/office/drawing/2014/main" id="{AC8EF62B-EB45-7B78-6C71-A2054982DBCA}"/>
                </a:ext>
              </a:extLst>
            </p:cNvPr>
            <p:cNvSpPr txBox="1">
              <a:spLocks/>
            </p:cNvSpPr>
            <p:nvPr/>
          </p:nvSpPr>
          <p:spPr>
            <a:xfrm>
              <a:off x="4655133" y="3956764"/>
              <a:ext cx="363870" cy="300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>
                  <a:solidFill>
                    <a:schemeClr val="bg1"/>
                  </a:solidFill>
                </a:rPr>
                <a:t>b</a:t>
              </a:r>
              <a:endParaRPr lang="es-MX" dirty="0">
                <a:solidFill>
                  <a:schemeClr val="bg1"/>
                </a:solidFill>
              </a:endParaRPr>
            </a:p>
          </p:txBody>
        </p:sp>
        <p:sp>
          <p:nvSpPr>
            <p:cNvPr id="15" name="Marcador de contenido 1">
              <a:extLst>
                <a:ext uri="{FF2B5EF4-FFF2-40B4-BE49-F238E27FC236}">
                  <a16:creationId xmlns:a16="http://schemas.microsoft.com/office/drawing/2014/main" id="{570AA178-FF7E-21A7-E6D6-82AD71E81CCE}"/>
                </a:ext>
              </a:extLst>
            </p:cNvPr>
            <p:cNvSpPr txBox="1">
              <a:spLocks/>
            </p:cNvSpPr>
            <p:nvPr/>
          </p:nvSpPr>
          <p:spPr>
            <a:xfrm>
              <a:off x="4797669" y="3371736"/>
              <a:ext cx="363870" cy="300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>
                  <a:solidFill>
                    <a:schemeClr val="bg1"/>
                  </a:solidFill>
                </a:rPr>
                <a:t>c</a:t>
              </a:r>
              <a:endParaRPr lang="es-MX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B3381BD-6B16-DC48-0E1B-F5CD2580E68B}"/>
              </a:ext>
            </a:extLst>
          </p:cNvPr>
          <p:cNvGrpSpPr/>
          <p:nvPr/>
        </p:nvGrpSpPr>
        <p:grpSpPr>
          <a:xfrm>
            <a:off x="5154176" y="3440728"/>
            <a:ext cx="2509924" cy="1450034"/>
            <a:chOff x="6193657" y="2529272"/>
            <a:chExt cx="2509924" cy="1450034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EEC9A4A-4EEB-64CD-6FE8-4E652F62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193657" y="2529272"/>
              <a:ext cx="2509924" cy="1450034"/>
            </a:xfrm>
            <a:prstGeom prst="rect">
              <a:avLst/>
            </a:prstGeom>
          </p:spPr>
        </p:pic>
        <p:sp>
          <p:nvSpPr>
            <p:cNvPr id="16" name="Marcador de contenido 1">
              <a:extLst>
                <a:ext uri="{FF2B5EF4-FFF2-40B4-BE49-F238E27FC236}">
                  <a16:creationId xmlns:a16="http://schemas.microsoft.com/office/drawing/2014/main" id="{1096B168-ADA1-A018-33DB-3873320FD0ED}"/>
                </a:ext>
              </a:extLst>
            </p:cNvPr>
            <p:cNvSpPr txBox="1">
              <a:spLocks/>
            </p:cNvSpPr>
            <p:nvPr/>
          </p:nvSpPr>
          <p:spPr>
            <a:xfrm>
              <a:off x="8127744" y="3633438"/>
              <a:ext cx="363870" cy="300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/>
                <a:t>a</a:t>
              </a:r>
              <a:endParaRPr lang="es-MX" dirty="0"/>
            </a:p>
          </p:txBody>
        </p:sp>
        <p:sp>
          <p:nvSpPr>
            <p:cNvPr id="17" name="Marcador de contenido 1">
              <a:extLst>
                <a:ext uri="{FF2B5EF4-FFF2-40B4-BE49-F238E27FC236}">
                  <a16:creationId xmlns:a16="http://schemas.microsoft.com/office/drawing/2014/main" id="{F0D7844E-DD5A-51F5-2056-CDE4BE7836AF}"/>
                </a:ext>
              </a:extLst>
            </p:cNvPr>
            <p:cNvSpPr txBox="1">
              <a:spLocks/>
            </p:cNvSpPr>
            <p:nvPr/>
          </p:nvSpPr>
          <p:spPr>
            <a:xfrm>
              <a:off x="6846936" y="3568040"/>
              <a:ext cx="363870" cy="300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/>
                <a:t>b</a:t>
              </a:r>
              <a:endParaRPr lang="es-MX" dirty="0"/>
            </a:p>
          </p:txBody>
        </p:sp>
        <p:sp>
          <p:nvSpPr>
            <p:cNvPr id="18" name="Marcador de contenido 1">
              <a:extLst>
                <a:ext uri="{FF2B5EF4-FFF2-40B4-BE49-F238E27FC236}">
                  <a16:creationId xmlns:a16="http://schemas.microsoft.com/office/drawing/2014/main" id="{C7D1A4D2-9718-237E-DE32-D06EAC07B9E3}"/>
                </a:ext>
              </a:extLst>
            </p:cNvPr>
            <p:cNvSpPr txBox="1">
              <a:spLocks/>
            </p:cNvSpPr>
            <p:nvPr/>
          </p:nvSpPr>
          <p:spPr>
            <a:xfrm>
              <a:off x="7504910" y="2797634"/>
              <a:ext cx="363870" cy="30055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Helvetica Neue LT GEO 45 Light" panose="020B0403020202020204" pitchFamily="34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s-ES" dirty="0"/>
                <a:t>c</a:t>
              </a:r>
              <a:endParaRPr lang="es-MX" dirty="0"/>
            </a:p>
          </p:txBody>
        </p:sp>
      </p:grpSp>
      <p:sp>
        <p:nvSpPr>
          <p:cNvPr id="19" name="Título 3">
            <a:extLst>
              <a:ext uri="{FF2B5EF4-FFF2-40B4-BE49-F238E27FC236}">
                <a16:creationId xmlns:a16="http://schemas.microsoft.com/office/drawing/2014/main" id="{AA676FF6-7093-0C75-A5B3-8CBE4F942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  <p:sp>
        <p:nvSpPr>
          <p:cNvPr id="24" name="Explosión: 14 puntos 23">
            <a:extLst>
              <a:ext uri="{FF2B5EF4-FFF2-40B4-BE49-F238E27FC236}">
                <a16:creationId xmlns:a16="http://schemas.microsoft.com/office/drawing/2014/main" id="{64466D14-D314-8DB8-7BA0-E12E9257EFB5}"/>
              </a:ext>
            </a:extLst>
          </p:cNvPr>
          <p:cNvSpPr/>
          <p:nvPr/>
        </p:nvSpPr>
        <p:spPr>
          <a:xfrm>
            <a:off x="4572000" y="857871"/>
            <a:ext cx="4310021" cy="1673103"/>
          </a:xfrm>
          <a:prstGeom prst="irregularSeal2">
            <a:avLst/>
          </a:prstGeom>
          <a:solidFill>
            <a:srgbClr val="70A6BB"/>
          </a:solidFill>
          <a:ln>
            <a:solidFill>
              <a:srgbClr val="05477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100" dirty="0">
                <a:latin typeface="Helvetica Neue LT GEO 55 Roman" panose="020B0604020202020204" pitchFamily="34" charset="0"/>
              </a:rPr>
              <a:t>Se recomienda usar pegamento blanco en todas las uniones para hacer la fijación mas resistente.</a:t>
            </a:r>
            <a:endParaRPr lang="es-MX" sz="1100" dirty="0">
              <a:latin typeface="Helvetica Neue LT GEO 55 Roman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CAD6CBC-5786-01FA-896E-417F07C50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5</a:t>
            </a:fld>
            <a:endParaRPr lang="es-MX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D016780E-9E34-4331-1303-ACE5AB870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886" y="1408650"/>
            <a:ext cx="1427650" cy="342439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7DE55A7-667A-53AC-F8BF-AA2517F184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061" r="13130"/>
          <a:stretch>
            <a:fillRect/>
          </a:stretch>
        </p:blipFill>
        <p:spPr>
          <a:xfrm>
            <a:off x="1167320" y="1803604"/>
            <a:ext cx="3346076" cy="2502506"/>
          </a:xfrm>
          <a:prstGeom prst="rect">
            <a:avLst/>
          </a:prstGeom>
        </p:spPr>
      </p:pic>
      <p:sp>
        <p:nvSpPr>
          <p:cNvPr id="5" name="Título 3">
            <a:extLst>
              <a:ext uri="{FF2B5EF4-FFF2-40B4-BE49-F238E27FC236}">
                <a16:creationId xmlns:a16="http://schemas.microsoft.com/office/drawing/2014/main" id="{0E256DEC-AACC-A749-59A7-894130A04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5B9EA6B1-2FFE-9AC3-B896-DF79D3764516}"/>
              </a:ext>
            </a:extLst>
          </p:cNvPr>
          <p:cNvSpPr txBox="1">
            <a:spLocks/>
          </p:cNvSpPr>
          <p:nvPr/>
        </p:nvSpPr>
        <p:spPr>
          <a:xfrm>
            <a:off x="179444" y="982801"/>
            <a:ext cx="8497627" cy="6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3.- hay que colocarla en la parte baja para darle soporte a las tablas colocando mínimo 2 clavos en cada lado.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42A7A82-8D88-6D8F-4458-8310C4B4953C}"/>
              </a:ext>
            </a:extLst>
          </p:cNvPr>
          <p:cNvSpPr/>
          <p:nvPr/>
        </p:nvSpPr>
        <p:spPr>
          <a:xfrm>
            <a:off x="639601" y="1853004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4455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DC2D35E-BD71-62EC-11C9-5E7A1FCC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6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3A8CB4-371D-9D8B-6B5C-76F3B48D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044" y="1865473"/>
            <a:ext cx="2716816" cy="2798907"/>
          </a:xfrm>
          <a:prstGeom prst="rect">
            <a:avLst/>
          </a:prstGeom>
        </p:spPr>
      </p:pic>
      <p:sp>
        <p:nvSpPr>
          <p:cNvPr id="6" name="Marcador de contenido 1">
            <a:extLst>
              <a:ext uri="{FF2B5EF4-FFF2-40B4-BE49-F238E27FC236}">
                <a16:creationId xmlns:a16="http://schemas.microsoft.com/office/drawing/2014/main" id="{23C8F1D5-56CB-768A-671B-D01CE6F42705}"/>
              </a:ext>
            </a:extLst>
          </p:cNvPr>
          <p:cNvSpPr txBox="1">
            <a:spLocks/>
          </p:cNvSpPr>
          <p:nvPr/>
        </p:nvSpPr>
        <p:spPr>
          <a:xfrm>
            <a:off x="1755326" y="990551"/>
            <a:ext cx="5633348" cy="6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4.- hay que unir las patas de la mesa usando tablas y fijándolas por medio de clavos, se recomienda 4 por unión. 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58F5584-D462-3940-C240-F763309E09A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962" b="9966"/>
          <a:stretch>
            <a:fillRect/>
          </a:stretch>
        </p:blipFill>
        <p:spPr>
          <a:xfrm>
            <a:off x="5880389" y="1662035"/>
            <a:ext cx="3016570" cy="2352624"/>
          </a:xfrm>
          <a:prstGeom prst="rect">
            <a:avLst/>
          </a:prstGeom>
        </p:spPr>
      </p:pic>
      <p:sp>
        <p:nvSpPr>
          <p:cNvPr id="8" name="Título 3">
            <a:extLst>
              <a:ext uri="{FF2B5EF4-FFF2-40B4-BE49-F238E27FC236}">
                <a16:creationId xmlns:a16="http://schemas.microsoft.com/office/drawing/2014/main" id="{201D9D18-CA60-F677-B543-02D893A08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4671153-B52F-DEF4-51F1-813024D3090A}"/>
              </a:ext>
            </a:extLst>
          </p:cNvPr>
          <p:cNvSpPr/>
          <p:nvPr/>
        </p:nvSpPr>
        <p:spPr>
          <a:xfrm>
            <a:off x="1165780" y="1662035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  <a:endParaRPr lang="es-MX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BBB79C4F-5BEC-07D7-FFAE-AD2DCC1B7F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166" y="2068912"/>
            <a:ext cx="1775516" cy="255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D322F6F-4EAA-8C1A-39AF-C11107DC5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7</a:t>
            </a:fld>
            <a:endParaRPr lang="es-MX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E7195FA-4DE7-A409-FA69-312F304D53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67" y="2346461"/>
            <a:ext cx="2014997" cy="210996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951E91B-11C3-6221-2E6E-1EA7678347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5465" y="2259538"/>
            <a:ext cx="2120436" cy="220958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6D15193-F6DD-6E6F-6FA1-D9BF03FFBD9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0396" y="2245486"/>
            <a:ext cx="2144142" cy="2204585"/>
          </a:xfrm>
          <a:prstGeom prst="rect">
            <a:avLst/>
          </a:prstGeom>
        </p:spPr>
      </p:pic>
      <p:sp>
        <p:nvSpPr>
          <p:cNvPr id="18" name="Elipse 17">
            <a:extLst>
              <a:ext uri="{FF2B5EF4-FFF2-40B4-BE49-F238E27FC236}">
                <a16:creationId xmlns:a16="http://schemas.microsoft.com/office/drawing/2014/main" id="{D23BF976-F54A-4039-A0DF-08C13A562D78}"/>
              </a:ext>
            </a:extLst>
          </p:cNvPr>
          <p:cNvSpPr/>
          <p:nvPr/>
        </p:nvSpPr>
        <p:spPr>
          <a:xfrm>
            <a:off x="297749" y="2354205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</a:t>
            </a:r>
            <a:endParaRPr lang="es-MX" dirty="0"/>
          </a:p>
        </p:txBody>
      </p:sp>
      <p:sp>
        <p:nvSpPr>
          <p:cNvPr id="19" name="Marcador de contenido 1">
            <a:extLst>
              <a:ext uri="{FF2B5EF4-FFF2-40B4-BE49-F238E27FC236}">
                <a16:creationId xmlns:a16="http://schemas.microsoft.com/office/drawing/2014/main" id="{9043FE5B-647D-51A2-C0B0-9420988CBFEA}"/>
              </a:ext>
            </a:extLst>
          </p:cNvPr>
          <p:cNvSpPr txBox="1">
            <a:spLocks/>
          </p:cNvSpPr>
          <p:nvPr/>
        </p:nvSpPr>
        <p:spPr>
          <a:xfrm>
            <a:off x="316103" y="956286"/>
            <a:ext cx="2238824" cy="142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5.- En la parte central vamos a colocar una tabla de cada extremo esta nos servirá para reforzar la mesa y para fijar las tablas de la cubierta.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5DE97251-F9F2-66BC-BB7F-82555F2251BD}"/>
              </a:ext>
            </a:extLst>
          </p:cNvPr>
          <p:cNvSpPr/>
          <p:nvPr/>
        </p:nvSpPr>
        <p:spPr>
          <a:xfrm>
            <a:off x="3517222" y="2354206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6</a:t>
            </a:r>
            <a:endParaRPr lang="es-MX" dirty="0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E848C7E-3703-C97E-4F7D-40E2B766D2F5}"/>
              </a:ext>
            </a:extLst>
          </p:cNvPr>
          <p:cNvSpPr/>
          <p:nvPr/>
        </p:nvSpPr>
        <p:spPr>
          <a:xfrm>
            <a:off x="6688271" y="2354205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7</a:t>
            </a:r>
            <a:endParaRPr lang="es-MX" dirty="0"/>
          </a:p>
        </p:txBody>
      </p:sp>
      <p:sp>
        <p:nvSpPr>
          <p:cNvPr id="25" name="Marcador de contenido 1">
            <a:extLst>
              <a:ext uri="{FF2B5EF4-FFF2-40B4-BE49-F238E27FC236}">
                <a16:creationId xmlns:a16="http://schemas.microsoft.com/office/drawing/2014/main" id="{DDCBAF26-9492-CDE7-A522-5758C3843961}"/>
              </a:ext>
            </a:extLst>
          </p:cNvPr>
          <p:cNvSpPr txBox="1">
            <a:spLocks/>
          </p:cNvSpPr>
          <p:nvPr/>
        </p:nvSpPr>
        <p:spPr>
          <a:xfrm>
            <a:off x="2991878" y="956286"/>
            <a:ext cx="3332721" cy="142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6.- Vamos a continuar colocando las tablas que formaran la orilla de la mesa colocando una tabla en cada uno de los lados entrelazándolas y fijándolas por medio de clavos asegurándonos de que queden bien fijas a las patas y tablas centrales.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sp>
        <p:nvSpPr>
          <p:cNvPr id="26" name="Marcador de contenido 1">
            <a:extLst>
              <a:ext uri="{FF2B5EF4-FFF2-40B4-BE49-F238E27FC236}">
                <a16:creationId xmlns:a16="http://schemas.microsoft.com/office/drawing/2014/main" id="{4A1CDCD5-09DB-692B-AEC2-B10104AE7513}"/>
              </a:ext>
            </a:extLst>
          </p:cNvPr>
          <p:cNvSpPr txBox="1">
            <a:spLocks/>
          </p:cNvSpPr>
          <p:nvPr/>
        </p:nvSpPr>
        <p:spPr>
          <a:xfrm>
            <a:off x="6624053" y="956286"/>
            <a:ext cx="2238824" cy="14261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7.- las tablas de la orilla tiene que estar bien aseguradas por medio de clavos a las patas y tablas centrales.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sp>
        <p:nvSpPr>
          <p:cNvPr id="30" name="Título 3">
            <a:extLst>
              <a:ext uri="{FF2B5EF4-FFF2-40B4-BE49-F238E27FC236}">
                <a16:creationId xmlns:a16="http://schemas.microsoft.com/office/drawing/2014/main" id="{A7830196-3469-44D7-5256-03AE46C3B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3922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9131F19-12F2-A597-30BE-8131B98D6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8</a:t>
            </a:fld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E84FF6D-598F-24BA-67EC-AE6F891AD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160" y="1672515"/>
            <a:ext cx="3178090" cy="33148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C664D24-11A9-CC1B-3BB9-A3FD4624243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519" y="2087439"/>
            <a:ext cx="2144142" cy="220458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3F3E7CBD-393D-E290-D1B5-7B6188541E9B}"/>
              </a:ext>
            </a:extLst>
          </p:cNvPr>
          <p:cNvSpPr/>
          <p:nvPr/>
        </p:nvSpPr>
        <p:spPr>
          <a:xfrm>
            <a:off x="1025929" y="1815164"/>
            <a:ext cx="428017" cy="40687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8</a:t>
            </a:r>
            <a:endParaRPr lang="es-MX" dirty="0"/>
          </a:p>
        </p:txBody>
      </p:sp>
      <p:sp>
        <p:nvSpPr>
          <p:cNvPr id="8" name="Marcador de contenido 1">
            <a:extLst>
              <a:ext uri="{FF2B5EF4-FFF2-40B4-BE49-F238E27FC236}">
                <a16:creationId xmlns:a16="http://schemas.microsoft.com/office/drawing/2014/main" id="{CE5E1984-B44B-2DBA-36FB-A3BA79C05A8C}"/>
              </a:ext>
            </a:extLst>
          </p:cNvPr>
          <p:cNvSpPr txBox="1">
            <a:spLocks/>
          </p:cNvSpPr>
          <p:nvPr/>
        </p:nvSpPr>
        <p:spPr>
          <a:xfrm>
            <a:off x="472440" y="956287"/>
            <a:ext cx="7726680" cy="643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400" dirty="0">
                <a:latin typeface="Helvetica Neue LT GEO 55 Roman" panose="020B0604020202020204" pitchFamily="34" charset="0"/>
              </a:rPr>
              <a:t>8.- Hay que medir la separación que hay en la parte central, y vamos a cortar 3 tablas a esa medida las cuales colocaremos las laterales pegadas a las tablas y la otra solo centrarla en el espacio sobrante</a:t>
            </a:r>
            <a:endParaRPr lang="es-MX" sz="1400" dirty="0">
              <a:latin typeface="Helvetica Neue LT GEO 55 Roman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7144C87A-7A80-E87B-B2BD-194384A3C7A3}"/>
              </a:ext>
            </a:extLst>
          </p:cNvPr>
          <p:cNvCxnSpPr/>
          <p:nvPr/>
        </p:nvCxnSpPr>
        <p:spPr>
          <a:xfrm flipV="1">
            <a:off x="1528764" y="2065531"/>
            <a:ext cx="788194" cy="449069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729EF24F-D513-BD49-D4BF-AC8C505514BC}"/>
              </a:ext>
            </a:extLst>
          </p:cNvPr>
          <p:cNvCxnSpPr/>
          <p:nvPr/>
        </p:nvCxnSpPr>
        <p:spPr>
          <a:xfrm flipV="1">
            <a:off x="2181081" y="2437004"/>
            <a:ext cx="788194" cy="449069"/>
          </a:xfrm>
          <a:prstGeom prst="line">
            <a:avLst/>
          </a:prstGeom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804A583E-006F-0AE9-9B98-03D64441FDEF}"/>
              </a:ext>
            </a:extLst>
          </p:cNvPr>
          <p:cNvCxnSpPr>
            <a:cxnSpLocks/>
          </p:cNvCxnSpPr>
          <p:nvPr/>
        </p:nvCxnSpPr>
        <p:spPr>
          <a:xfrm>
            <a:off x="2198040" y="2152241"/>
            <a:ext cx="653844" cy="362359"/>
          </a:xfrm>
          <a:prstGeom prst="straightConnector1">
            <a:avLst/>
          </a:prstGeom>
          <a:ln w="19050">
            <a:solidFill>
              <a:srgbClr val="00B05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Marcador de contenido 1">
            <a:extLst>
              <a:ext uri="{FF2B5EF4-FFF2-40B4-BE49-F238E27FC236}">
                <a16:creationId xmlns:a16="http://schemas.microsoft.com/office/drawing/2014/main" id="{064DCF50-0B00-246D-4A8B-D6E33808D783}"/>
              </a:ext>
            </a:extLst>
          </p:cNvPr>
          <p:cNvSpPr txBox="1">
            <a:spLocks/>
          </p:cNvSpPr>
          <p:nvPr/>
        </p:nvSpPr>
        <p:spPr>
          <a:xfrm>
            <a:off x="2504973" y="2065531"/>
            <a:ext cx="363870" cy="300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Helvetica Neue LT GEO 45 Light" panose="020B0403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dirty="0"/>
              <a:t>d</a:t>
            </a:r>
            <a:endParaRPr lang="es-MX" dirty="0"/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9AD455F2-E5B6-FA8E-DF35-89437321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1681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F21BF7D-3E05-2C25-0495-E3AA0F5DF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4F26-E718-4107-A920-52409635E976}" type="slidenum">
              <a:rPr lang="es-MX" smtClean="0"/>
              <a:pPr/>
              <a:t>9</a:t>
            </a:fld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B90C315-9548-4D0E-2C4B-72412B1BF13E}"/>
              </a:ext>
            </a:extLst>
          </p:cNvPr>
          <p:cNvSpPr txBox="1"/>
          <p:nvPr/>
        </p:nvSpPr>
        <p:spPr>
          <a:xfrm>
            <a:off x="73659" y="952678"/>
            <a:ext cx="796602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1400">
                <a:latin typeface="Helvetica Neue LT GEO 55 Roman" panose="020B0604020202020204" pitchFamily="34" charset="0"/>
              </a:defRPr>
            </a:lvl1pPr>
          </a:lstStyle>
          <a:p>
            <a:r>
              <a:rPr lang="es-ES" dirty="0"/>
              <a:t>Tu mesa la puedes personalizar como gustes, te coloco unas sugerencias.</a:t>
            </a:r>
          </a:p>
          <a:p>
            <a:endParaRPr lang="es-ES" dirty="0"/>
          </a:p>
          <a:p>
            <a:r>
              <a:rPr lang="es-ES" dirty="0"/>
              <a:t>Le puedes colocar pintura o barniz</a:t>
            </a:r>
          </a:p>
          <a:p>
            <a:r>
              <a:rPr lang="es-ES" dirty="0"/>
              <a:t>Le puedes colocar ruedas</a:t>
            </a:r>
          </a:p>
          <a:p>
            <a:r>
              <a:rPr lang="es-ES" dirty="0"/>
              <a:t>La puedes colocar un cristal en la cubierta.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A8817E0-F363-BC1A-339B-29A998342260}"/>
              </a:ext>
            </a:extLst>
          </p:cNvPr>
          <p:cNvSpPr txBox="1"/>
          <p:nvPr/>
        </p:nvSpPr>
        <p:spPr>
          <a:xfrm>
            <a:off x="2105079" y="4788186"/>
            <a:ext cx="6134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5477F"/>
                </a:solidFill>
              </a:rPr>
              <a:t>¡¡¡¡TODO DEPENDE DE TU IMAGINACION NO HAY UN LIMITE!!!!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EE8DB240-3496-B75F-6C82-9DA61D6B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51" y="-20003"/>
            <a:ext cx="8164748" cy="99417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Elaboración de mesa de centro -decoración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71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osifra" id="{4EBDF67A-4BD5-4873-9B7A-E148E4F32F4A}" vid="{3439ECC9-04AF-4EB8-9FC0-BC2D4F68350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Losifra</Template>
  <TotalTime>3812</TotalTime>
  <Words>462</Words>
  <Application>Microsoft Office PowerPoint</Application>
  <PresentationFormat>Presentación en pantalla (16:9)</PresentationFormat>
  <Paragraphs>61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Helvetica Neue LT GEO 45 Light</vt:lpstr>
      <vt:lpstr>Helvetica Neue LT GEO 55 Roman</vt:lpstr>
      <vt:lpstr>Tema de Office</vt:lpstr>
      <vt:lpstr>             </vt:lpstr>
      <vt:lpstr>Elaboración de mesa de centro -decoración</vt:lpstr>
      <vt:lpstr>Elaboración de mesa de centro -decoración</vt:lpstr>
      <vt:lpstr>Elaboración de mesa de centro -decoración</vt:lpstr>
      <vt:lpstr>Elaboración de mesa de centro -decoración</vt:lpstr>
      <vt:lpstr>Elaboración de mesa de centro -decoración</vt:lpstr>
      <vt:lpstr>Elaboración de mesa de centro -decoración</vt:lpstr>
      <vt:lpstr>Elaboración de mesa de centro -decoración</vt:lpstr>
      <vt:lpstr>Elaboración de mesa de centro -decoración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Manuela Resendiz</dc:creator>
  <cp:lastModifiedBy>Adrian Piña García</cp:lastModifiedBy>
  <cp:revision>76</cp:revision>
  <dcterms:created xsi:type="dcterms:W3CDTF">2022-10-10T18:25:11Z</dcterms:created>
  <dcterms:modified xsi:type="dcterms:W3CDTF">2025-08-28T00:03:57Z</dcterms:modified>
</cp:coreProperties>
</file>